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B86D073-D107-4436-90E9-943247F29C8B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CA119C7-E3F7-44EB-BACF-189F8DEEB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D073-D107-4436-90E9-943247F29C8B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19C7-E3F7-44EB-BACF-189F8DEEB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D073-D107-4436-90E9-943247F29C8B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19C7-E3F7-44EB-BACF-189F8DEEB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B86D073-D107-4436-90E9-943247F29C8B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19C7-E3F7-44EB-BACF-189F8DEEB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B86D073-D107-4436-90E9-943247F29C8B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CA119C7-E3F7-44EB-BACF-189F8DEEBDB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B86D073-D107-4436-90E9-943247F29C8B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A119C7-E3F7-44EB-BACF-189F8DEEB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B86D073-D107-4436-90E9-943247F29C8B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CA119C7-E3F7-44EB-BACF-189F8DEEBD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D073-D107-4436-90E9-943247F29C8B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19C7-E3F7-44EB-BACF-189F8DEEB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B86D073-D107-4436-90E9-943247F29C8B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A119C7-E3F7-44EB-BACF-189F8DEEB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B86D073-D107-4436-90E9-943247F29C8B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CA119C7-E3F7-44EB-BACF-189F8DEEBD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B86D073-D107-4436-90E9-943247F29C8B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CA119C7-E3F7-44EB-BACF-189F8DEEBD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B86D073-D107-4436-90E9-943247F29C8B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CA119C7-E3F7-44EB-BACF-189F8DEEBDB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gi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pic>
        <p:nvPicPr>
          <p:cNvPr id="1026" name="Picture 2" descr="C:\Documents and Settings\170380\Local Settings\Temporary Internet Files\Content.IE5\ATUNA1IJ\MC9000892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819400"/>
            <a:ext cx="2468880" cy="2468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Gross Domestic Product is the total value of all the goods and services produced for final use in an economy during a given year.  It is the most comprehensive measure of an economy’s progress.</a:t>
            </a:r>
            <a:endParaRPr lang="en-US" dirty="0"/>
          </a:p>
        </p:txBody>
      </p:sp>
      <p:pic>
        <p:nvPicPr>
          <p:cNvPr id="4" name="Picture 3" descr="gd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4343400"/>
            <a:ext cx="3880881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Flow Model</a:t>
            </a:r>
            <a:endParaRPr lang="en-US" dirty="0"/>
          </a:p>
        </p:txBody>
      </p:sp>
      <p:pic>
        <p:nvPicPr>
          <p:cNvPr id="4" name="Content Placeholder 3" descr="circular flo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2" y="1676400"/>
            <a:ext cx="5546311" cy="466344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important concepts: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Trade-off</a:t>
            </a:r>
          </a:p>
          <a:p>
            <a:r>
              <a:rPr lang="en-US" dirty="0" smtClean="0"/>
              <a:t>Opportunity Cost</a:t>
            </a:r>
          </a:p>
          <a:p>
            <a:r>
              <a:rPr lang="en-US" dirty="0" smtClean="0"/>
              <a:t>Production Possibilities Curve (PPC)</a:t>
            </a:r>
            <a:endParaRPr lang="en-US" dirty="0"/>
          </a:p>
        </p:txBody>
      </p:sp>
      <p:pic>
        <p:nvPicPr>
          <p:cNvPr id="4" name="Picture 3" descr="PP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3657600"/>
            <a:ext cx="3449096" cy="292608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final thought….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It is important to study economics for two main reasons – personal financial benefits and good citizenship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</a:t>
            </a:r>
            <a:r>
              <a:rPr lang="en-US" b="1" dirty="0" smtClean="0"/>
              <a:t>economics</a:t>
            </a:r>
            <a:r>
              <a:rPr lang="en-US" dirty="0" smtClean="0"/>
              <a:t> explains how productive resources are used to provide the goods and services that satisfy human wants and needs.</a:t>
            </a:r>
          </a:p>
          <a:p>
            <a:r>
              <a:rPr lang="en-US" b="1" dirty="0" smtClean="0"/>
              <a:t>Scarcity</a:t>
            </a:r>
            <a:r>
              <a:rPr lang="en-US" dirty="0" smtClean="0"/>
              <a:t> is the fundamental economic problem facing all societies.  We have limited resources and unlimited needs and wants.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Scarce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Natural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Capital</a:t>
            </a:r>
            <a:endParaRPr lang="en-US" dirty="0"/>
          </a:p>
        </p:txBody>
      </p:sp>
      <p:pic>
        <p:nvPicPr>
          <p:cNvPr id="2050" name="Picture 2" descr="C:\Documents and Settings\170380\Local Settings\Temporary Internet Files\Content.IE5\U9PSKUFD\MC900441803[1]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200400" y="1600200"/>
            <a:ext cx="1188720" cy="1188720"/>
          </a:xfrm>
          <a:prstGeom prst="rect">
            <a:avLst/>
          </a:prstGeom>
          <a:noFill/>
        </p:spPr>
      </p:pic>
      <p:pic>
        <p:nvPicPr>
          <p:cNvPr id="2052" name="Picture 4" descr="C:\Documents and Settings\170380\Local Settings\Temporary Internet Files\Content.IE5\ATUNA1IJ\MM900283596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581400"/>
            <a:ext cx="609600" cy="609600"/>
          </a:xfrm>
          <a:prstGeom prst="rect">
            <a:avLst/>
          </a:prstGeom>
          <a:noFill/>
        </p:spPr>
      </p:pic>
      <p:pic>
        <p:nvPicPr>
          <p:cNvPr id="2054" name="Picture 6" descr="C:\Documents and Settings\170380\Local Settings\Temporary Internet Files\Content.IE5\6TCFAPSX\MP900448674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3352800"/>
            <a:ext cx="1920240" cy="1280160"/>
          </a:xfrm>
          <a:prstGeom prst="rect">
            <a:avLst/>
          </a:prstGeom>
          <a:noFill/>
        </p:spPr>
      </p:pic>
      <p:pic>
        <p:nvPicPr>
          <p:cNvPr id="2055" name="Picture 7" descr="C:\Documents and Settings\170380\Local Settings\Temporary Internet Files\Content.IE5\C268TRN1\MC90031831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4876800"/>
            <a:ext cx="2090976" cy="1188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of Production: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 (natural resources)</a:t>
            </a:r>
          </a:p>
          <a:p>
            <a:endParaRPr lang="en-US" dirty="0" smtClean="0"/>
          </a:p>
          <a:p>
            <a:r>
              <a:rPr lang="en-US" dirty="0" smtClean="0"/>
              <a:t>Labor (human resources)</a:t>
            </a:r>
          </a:p>
          <a:p>
            <a:endParaRPr lang="en-US" dirty="0" smtClean="0"/>
          </a:p>
          <a:p>
            <a:r>
              <a:rPr lang="en-US" dirty="0" smtClean="0"/>
              <a:t>Capital (equipment, machinery)</a:t>
            </a:r>
          </a:p>
          <a:p>
            <a:endParaRPr lang="en-US" dirty="0" smtClean="0"/>
          </a:p>
          <a:p>
            <a:r>
              <a:rPr lang="en-US" dirty="0" smtClean="0"/>
              <a:t>Entrepreneurship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economic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goods and services will be produced?</a:t>
            </a:r>
          </a:p>
          <a:p>
            <a:r>
              <a:rPr lang="en-US" dirty="0" smtClean="0"/>
              <a:t>How will goods and services be produced?</a:t>
            </a:r>
          </a:p>
          <a:p>
            <a:r>
              <a:rPr lang="en-US" dirty="0" smtClean="0"/>
              <a:t>Who will consume the goods and services? (How should it be shared?)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study of economics…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Economics is considered a social science.  Why?</a:t>
            </a:r>
          </a:p>
          <a:p>
            <a:endParaRPr lang="en-US" dirty="0" smtClean="0"/>
          </a:p>
          <a:p>
            <a:r>
              <a:rPr lang="en-US" dirty="0" smtClean="0"/>
              <a:t>What do economists do?</a:t>
            </a:r>
          </a:p>
          <a:p>
            <a:endParaRPr lang="en-US" dirty="0" smtClean="0"/>
          </a:p>
          <a:p>
            <a:r>
              <a:rPr lang="en-US" dirty="0" smtClean="0"/>
              <a:t>What is the difference between microeconomics and macroeconomics?</a:t>
            </a:r>
            <a:endParaRPr lang="en-US" dirty="0"/>
          </a:p>
        </p:txBody>
      </p:sp>
      <p:pic>
        <p:nvPicPr>
          <p:cNvPr id="4" name="Picture 3" descr="bernan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2514600"/>
            <a:ext cx="2466975" cy="18573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v. Wants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Food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Shelter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Clothing</a:t>
            </a:r>
            <a:endParaRPr lang="en-US" dirty="0"/>
          </a:p>
        </p:txBody>
      </p:sp>
      <p:pic>
        <p:nvPicPr>
          <p:cNvPr id="3079" name="Picture 7" descr="C:\Documents and Settings\170380\Local Settings\Temporary Internet Files\Content.IE5\KGSDF00F\MC90044175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600200"/>
            <a:ext cx="1828800" cy="1828800"/>
          </a:xfrm>
          <a:prstGeom prst="rect">
            <a:avLst/>
          </a:prstGeom>
          <a:noFill/>
        </p:spPr>
      </p:pic>
      <p:pic>
        <p:nvPicPr>
          <p:cNvPr id="3080" name="Picture 8" descr="C:\Documents and Settings\170380\Local Settings\Temporary Internet Files\Content.IE5\2FUA26HH\MC91021699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600200"/>
            <a:ext cx="1463040" cy="1463040"/>
          </a:xfrm>
          <a:prstGeom prst="rect">
            <a:avLst/>
          </a:prstGeom>
          <a:noFill/>
        </p:spPr>
      </p:pic>
      <p:pic>
        <p:nvPicPr>
          <p:cNvPr id="3081" name="Picture 9" descr="C:\Documents and Settings\170380\Local Settings\Temporary Internet Files\Content.IE5\ATUNA1IJ\MC90030522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5181600"/>
            <a:ext cx="1817827" cy="1440180"/>
          </a:xfrm>
          <a:prstGeom prst="rect">
            <a:avLst/>
          </a:prstGeom>
          <a:noFill/>
        </p:spPr>
      </p:pic>
      <p:pic>
        <p:nvPicPr>
          <p:cNvPr id="12" name="Picture 11" descr="purs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10400" y="5105400"/>
            <a:ext cx="1283864" cy="1554480"/>
          </a:xfrm>
          <a:prstGeom prst="rect">
            <a:avLst/>
          </a:prstGeom>
        </p:spPr>
      </p:pic>
      <p:pic>
        <p:nvPicPr>
          <p:cNvPr id="3086" name="Picture 14" descr="C:\Documents and Settings\170380\Local Settings\Temporary Internet Files\Content.IE5\ATUNA1IJ\MP90017989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6200" y="3581400"/>
            <a:ext cx="1949479" cy="1280160"/>
          </a:xfrm>
          <a:prstGeom prst="rect">
            <a:avLst/>
          </a:prstGeom>
          <a:noFill/>
        </p:spPr>
      </p:pic>
      <p:pic>
        <p:nvPicPr>
          <p:cNvPr id="3087" name="Picture 15" descr="C:\Documents and Settings\170380\Local Settings\Temporary Internet Files\Content.IE5\IJOLA5U7\MP900448285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3581400"/>
            <a:ext cx="2063468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Goods v. Services</a:t>
            </a:r>
            <a:endParaRPr lang="en-US" dirty="0"/>
          </a:p>
        </p:txBody>
      </p:sp>
      <p:pic>
        <p:nvPicPr>
          <p:cNvPr id="4098" name="Picture 2" descr="C:\Documents and Settings\170380\Local Settings\Temporary Internet Files\Content.IE5\NIBGBA17\MC9000534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286000"/>
            <a:ext cx="1408176" cy="1798625"/>
          </a:xfrm>
          <a:prstGeom prst="rect">
            <a:avLst/>
          </a:prstGeom>
          <a:noFill/>
        </p:spPr>
      </p:pic>
      <p:pic>
        <p:nvPicPr>
          <p:cNvPr id="4099" name="Picture 3" descr="C:\Program Files\Microsoft Office\MEDIA\CAGCAT10\j019975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505200"/>
            <a:ext cx="1724558" cy="1760220"/>
          </a:xfrm>
          <a:prstGeom prst="rect">
            <a:avLst/>
          </a:prstGeom>
          <a:noFill/>
        </p:spPr>
      </p:pic>
      <p:pic>
        <p:nvPicPr>
          <p:cNvPr id="4100" name="Picture 4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3657600"/>
            <a:ext cx="1450238" cy="1823314"/>
          </a:xfrm>
          <a:prstGeom prst="rect">
            <a:avLst/>
          </a:prstGeom>
          <a:noFill/>
        </p:spPr>
      </p:pic>
      <p:pic>
        <p:nvPicPr>
          <p:cNvPr id="4101" name="Picture 5" descr="C:\Documents and Settings\170380\Local Settings\Temporary Internet Files\Content.IE5\2XCDIHAD\MC90028762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4572000"/>
            <a:ext cx="2335819" cy="1737360"/>
          </a:xfrm>
          <a:prstGeom prst="rect">
            <a:avLst/>
          </a:prstGeom>
          <a:noFill/>
        </p:spPr>
      </p:pic>
      <p:pic>
        <p:nvPicPr>
          <p:cNvPr id="4102" name="Picture 6" descr="C:\Documents and Settings\170380\Local Settings\Temporary Internet Files\Content.IE5\AFB5Y5PJ\MC900440347[1].png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1524000"/>
            <a:ext cx="3657143" cy="1777778"/>
          </a:xfrm>
          <a:prstGeom prst="rect">
            <a:avLst/>
          </a:prstGeom>
          <a:noFill/>
        </p:spPr>
      </p:pic>
      <p:pic>
        <p:nvPicPr>
          <p:cNvPr id="4103" name="Picture 7" descr="C:\Documents and Settings\170380\Local Settings\Temporary Internet Files\Content.IE5\6TCFAPSX\MM900354625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95400" y="1524000"/>
            <a:ext cx="1855143" cy="1737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influencing economic development…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Technology</a:t>
            </a:r>
          </a:p>
          <a:p>
            <a:endParaRPr lang="en-US" dirty="0" smtClean="0"/>
          </a:p>
          <a:p>
            <a:r>
              <a:rPr lang="en-US" dirty="0" smtClean="0"/>
              <a:t>Specialization</a:t>
            </a:r>
          </a:p>
          <a:p>
            <a:endParaRPr lang="en-US" dirty="0" smtClean="0"/>
          </a:p>
          <a:p>
            <a:r>
              <a:rPr lang="en-US" dirty="0" smtClean="0"/>
              <a:t>Division of Labor</a:t>
            </a:r>
            <a:endParaRPr lang="en-US" dirty="0"/>
          </a:p>
        </p:txBody>
      </p:sp>
      <p:pic>
        <p:nvPicPr>
          <p:cNvPr id="4" name="Picture 3" descr="division of lab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2286000"/>
            <a:ext cx="2409825" cy="1895475"/>
          </a:xfrm>
          <a:prstGeom prst="rect">
            <a:avLst/>
          </a:prstGeom>
        </p:spPr>
      </p:pic>
      <p:pic>
        <p:nvPicPr>
          <p:cNvPr id="5" name="Picture 4" descr="car facto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4419600"/>
            <a:ext cx="2524125" cy="18097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124</TotalTime>
  <Words>232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Introduction to Economics</vt:lpstr>
      <vt:lpstr>Slide 2</vt:lpstr>
      <vt:lpstr>Scarce Resources</vt:lpstr>
      <vt:lpstr>Factors of Production:</vt:lpstr>
      <vt:lpstr>Basic economic questions:</vt:lpstr>
      <vt:lpstr>The study of economics…</vt:lpstr>
      <vt:lpstr>Needs v. Wants</vt:lpstr>
      <vt:lpstr>Goods v. Services</vt:lpstr>
      <vt:lpstr>Factors influencing economic development…</vt:lpstr>
      <vt:lpstr>GDP</vt:lpstr>
      <vt:lpstr>Circular Flow Model</vt:lpstr>
      <vt:lpstr>Other important concepts:</vt:lpstr>
      <vt:lpstr>A final thought….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Economics</dc:title>
  <dc:creator> </dc:creator>
  <cp:lastModifiedBy> </cp:lastModifiedBy>
  <cp:revision>18</cp:revision>
  <dcterms:created xsi:type="dcterms:W3CDTF">2011-02-01T19:52:40Z</dcterms:created>
  <dcterms:modified xsi:type="dcterms:W3CDTF">2011-02-01T21:56:52Z</dcterms:modified>
</cp:coreProperties>
</file>